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Anton"/>
      <p:regular r:id="rId97"/>
    </p:embeddedFont>
    <p:embeddedFont>
      <p:font typeface="Roboto"/>
      <p:regular r:id="rId98"/>
      <p:bold r:id="rId99"/>
      <p:italic r:id="rId100"/>
      <p:boldItalic r:id="rId101"/>
    </p:embeddedFont>
    <p:embeddedFont>
      <p:font typeface="Lato"/>
      <p:regular r:id="rId102"/>
      <p:bold r:id="rId103"/>
      <p:italic r:id="rId104"/>
      <p:boldItalic r:id="rId105"/>
    </p:embeddedFont>
    <p:embeddedFont>
      <p:font typeface="Lato Light"/>
      <p:regular r:id="rId106"/>
      <p:bold r:id="rId107"/>
      <p:italic r:id="rId108"/>
      <p:boldItalic r:id="rId109"/>
    </p:embeddedFont>
    <p:embeddedFont>
      <p:font typeface="Didact Gothic"/>
      <p:regular r:id="rId110"/>
    </p:embeddedFont>
    <p:embeddedFont>
      <p:font typeface="Helvetica Neue"/>
      <p:regular r:id="rId111"/>
      <p:bold r:id="rId112"/>
      <p:italic r:id="rId113"/>
      <p:boldItalic r:id="rId114"/>
    </p:embeddedFont>
    <p:embeddedFont>
      <p:font typeface="Helvetica Neue Light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8B7D3B-4E61-4E6E-9BBB-2DC7A39ED875}">
  <a:tblStyle styleId="{608B7D3B-4E61-4E6E-9BBB-2DC7A39ED8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4D6316-D2C4-43C1-A61C-8A39034758B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Light-bold.fntdata"/><Relationship Id="rId106" Type="http://schemas.openxmlformats.org/officeDocument/2006/relationships/font" Target="fonts/LatoLight-regular.fntdata"/><Relationship Id="rId105" Type="http://schemas.openxmlformats.org/officeDocument/2006/relationships/font" Target="fonts/Lato-boldItalic.fntdata"/><Relationship Id="rId104" Type="http://schemas.openxmlformats.org/officeDocument/2006/relationships/font" Target="fonts/Lato-italic.fntdata"/><Relationship Id="rId109" Type="http://schemas.openxmlformats.org/officeDocument/2006/relationships/font" Target="fonts/LatoLight-boldItalic.fntdata"/><Relationship Id="rId108" Type="http://schemas.openxmlformats.org/officeDocument/2006/relationships/font" Target="fonts/Lato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-bold.fntdata"/><Relationship Id="rId102" Type="http://schemas.openxmlformats.org/officeDocument/2006/relationships/font" Target="fonts/Lato-regular.fntdata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Anton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Roboto-bold.fntdata"/><Relationship Id="rId10" Type="http://schemas.openxmlformats.org/officeDocument/2006/relationships/slide" Target="slides/slide4.xml"/><Relationship Id="rId98" Type="http://schemas.openxmlformats.org/officeDocument/2006/relationships/font" Target="fonts/Robo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Light-boldItalic.fntdata"/><Relationship Id="rId117" Type="http://schemas.openxmlformats.org/officeDocument/2006/relationships/font" Target="fonts/HelveticaNeueLight-italic.fntdata"/><Relationship Id="rId116" Type="http://schemas.openxmlformats.org/officeDocument/2006/relationships/font" Target="fonts/HelveticaNeueLight-bold.fntdata"/><Relationship Id="rId115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110" Type="http://schemas.openxmlformats.org/officeDocument/2006/relationships/font" Target="fonts/DidactGothic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-boldItalic.fntdata"/><Relationship Id="rId18" Type="http://schemas.openxmlformats.org/officeDocument/2006/relationships/slide" Target="slides/slide12.xml"/><Relationship Id="rId113" Type="http://schemas.openxmlformats.org/officeDocument/2006/relationships/font" Target="fonts/HelveticaNeue-italic.fntdata"/><Relationship Id="rId112" Type="http://schemas.openxmlformats.org/officeDocument/2006/relationships/font" Target="fonts/HelveticaNeue-bold.fntdata"/><Relationship Id="rId111" Type="http://schemas.openxmlformats.org/officeDocument/2006/relationships/font" Target="fonts/HelveticaNeue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8bc8019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08bc801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bc8019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bc8019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8bc8019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8bc8019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8bc80190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8bc80190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8bc80190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8bc80190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8bc8019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8bc8019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bc8019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8bc8019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0f9383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0f9383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ffb13e8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ffb13e8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1579fa7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1579fa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ffb13e8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ffb13e8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fb13e83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ffb13e83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ffb13e83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ffb13e83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ffb13e8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ffb13e8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fb13e83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fb13e83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ffb13e83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ffb13e83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81af228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81af228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1af228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81af228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87edb21d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87edb21d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81af2281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81af228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f7686f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2f7686f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Recurso: Glosario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Sugerencia: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Puede incorporarse links e imágenes que apoyen al concepto presentado.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81af228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81af228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81af228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81af228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81af2281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81af2281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81af2281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81af2281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af228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af228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81af2281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81af2281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81af2281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81af2281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81af2281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81af2281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81af2281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81af2281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81af2281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81af2281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a3f688804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a3f68880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9b73e0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9b73e0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81af2281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81af2281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81af2281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81af2281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af2281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af2281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81af2281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81af2281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81af2281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81af2281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af2281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81af2281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9b73e0c0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9b73e0c0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81af2281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81af2281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a3f688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10a3f688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f27a6452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f27a6452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81af2281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81af2281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081af2281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081af2281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1fc0bb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1fc0bb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81af2281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81af2281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81af2281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81af2281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81af2281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81af2281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9b73e0c0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9b73e0c0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81af2281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81af2281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81af2281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81af2281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81af2281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81af2281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f27a6452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f27a6452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81af22816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81af2281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81af22816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81af22816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81af2281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81af2281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81af2281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81af2281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81af22816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81af22816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9fb966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9fb966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081af22816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081af22816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081af22816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081af2281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081af2281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081af2281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81af2281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81af2281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9fb9667d7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09fb9667d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a506efb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0a506efb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9CCC65"/>
                </a:highlight>
              </a:rPr>
              <a:t>MOMENTO DE COMPARTIR PANTALLA Y EJERCITAR EN VIVO!</a:t>
            </a:r>
            <a:endParaRPr sz="1600">
              <a:highlight>
                <a:srgbClr val="9CCC65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a506efb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0a506efb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a506efb2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0a506efb2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a506efb2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0a506efb2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0a4f0e9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10a4f0e9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highlight>
                  <a:srgbClr val="8BE9FD"/>
                </a:highlight>
              </a:rPr>
              <a:t>PROFE: B</a:t>
            </a:r>
            <a:r>
              <a:rPr lang="en-GB" sz="1350">
                <a:solidFill>
                  <a:srgbClr val="3C4043"/>
                </a:solidFill>
                <a:highlight>
                  <a:srgbClr val="8BE9FD"/>
                </a:highlight>
                <a:latin typeface="Roboto"/>
                <a:ea typeface="Roboto"/>
                <a:cs typeface="Roboto"/>
                <a:sym typeface="Roboto"/>
              </a:rPr>
              <a:t>uscar ejemplos para explicar la consigna</a:t>
            </a:r>
            <a:endParaRPr sz="1350">
              <a:solidFill>
                <a:srgbClr val="3C4043"/>
              </a:solidFill>
              <a:highlight>
                <a:srgbClr val="8BE9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0a4f0e95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10a4f0e95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a4f0e95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10a4f0e95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b73e0c0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b73e0c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a40ec57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a40ec57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6">
  <p:cSld name="CUSTOM_36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" name="Google Shape;14;p4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4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4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4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8">
    <p:bg>
      <p:bgPr>
        <a:solidFill>
          <a:srgbClr val="3CEFAB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.mozilla.org/es/docs/Web/JavaScript/Reference/Global_Objects/Math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es/docs/Web/JavaScript/Reference/Global_Objects/Date" TargetMode="External"/><Relationship Id="rId5" Type="http://schemas.openxmlformats.org/officeDocument/2006/relationships/image" Target="../media/image3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hyperlink" Target="https://docs.google.com/document/d/1j9i7CZZI07NzUEb2GyyLoQxMBJW04Y9CX9SO7eO7oXc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gif"/><Relationship Id="rId4" Type="http://schemas.openxmlformats.org/officeDocument/2006/relationships/image" Target="../media/image4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Relationship Id="rId4" Type="http://schemas.openxmlformats.org/officeDocument/2006/relationships/image" Target="../media/image42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.png"/><Relationship Id="rId4" Type="http://schemas.openxmlformats.org/officeDocument/2006/relationships/image" Target="../media/image41.gif"/><Relationship Id="rId5" Type="http://schemas.openxmlformats.org/officeDocument/2006/relationships/image" Target="../media/image34.gif"/><Relationship Id="rId6" Type="http://schemas.openxmlformats.org/officeDocument/2006/relationships/image" Target="../media/image50.png"/><Relationship Id="rId7" Type="http://schemas.openxmlformats.org/officeDocument/2006/relationships/image" Target="../media/image3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Relationship Id="rId4" Type="http://schemas.openxmlformats.org/officeDocument/2006/relationships/image" Target="../media/image54.png"/><Relationship Id="rId5" Type="http://schemas.openxmlformats.org/officeDocument/2006/relationships/image" Target="../media/image43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33"/>
          <p:cNvSpPr/>
          <p:nvPr/>
        </p:nvSpPr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sp>
      <p:pic>
        <p:nvPicPr>
          <p:cNvPr id="131" name="Google Shape;1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350" y="321353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/>
        </p:nvSpPr>
        <p:spPr>
          <a:xfrm>
            <a:off x="3120825" y="2408400"/>
            <a:ext cx="2788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1188600" y="993163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meternos de lleno en el tema de hoy, antes necesitamos mirar un poco atrás. Empecemos por analizar el siguiente código.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declara una variable que, a través de un iterador, va acumulando la suma del contador: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1587150" y="2806225"/>
            <a:ext cx="5969700" cy="18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-GB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1700"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60925" cy="10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/>
        </p:nvSpPr>
        <p:spPr>
          <a:xfrm>
            <a:off x="1094575" y="1540600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lo presentamos resumido en una función, y ocupa sólo una línea de código: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44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/>
        </p:nvSpPr>
        <p:spPr>
          <a:xfrm>
            <a:off x="1745825" y="2469200"/>
            <a:ext cx="6003000" cy="93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sumarRango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2000"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/>
        </p:nvSpPr>
        <p:spPr>
          <a:xfrm>
            <a:off x="1094575" y="1231700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caso es lo que denominamos una </a:t>
            </a:r>
            <a:r>
              <a:rPr b="1" lang="en-GB" sz="19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Resumimos un grupo complejo de instrucciones bajo una palabra clave (función) que sugiere cuál es el problema a resolver por la misma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abstracciones ocultan detalles sobre la operación a resolver y nos permite “hablar” sobre los problemas en un nivel más alto (o mayor grado de abstracción).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/>
        </p:nvSpPr>
        <p:spPr>
          <a:xfrm>
            <a:off x="738625" y="1258575"/>
            <a:ext cx="7923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ejemplo es más corto y fácil de interpretar, pero hay que tener más claro ciertos conceptos para poder aplicarlo efectivamente (funciones, parámetros, return, etc.) y trabajar en un nivel de abstracción superior, lo cual nos ahorra tiempo de desarrollo y claridad de escritura.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no entendemos cómo puede funcionar una función de este tipo, es común que desconfiemos de su versatilidad y caigamos en la declaración paso a paso de la solución, como en el primer ejemplo.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738625" y="1379450"/>
            <a:ext cx="7923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desarrolladores constantemente estamos creando funciones y abstracciones para pensar en un nivel superior y poder construir soluciones complejas a los problemas que se nos presentan.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Javascript hay muchos métodos nativos incorporados que, como abstracciones, nos ofrecen soluciones a problemas recurrentes;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sumado a la posibilidad de que nosotros podemos declarar las nuestras.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2073325" y="2408400"/>
            <a:ext cx="56151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DE ORDEN SUPERIOR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/>
        </p:nvSpPr>
        <p:spPr>
          <a:xfrm>
            <a:off x="235125" y="1697688"/>
            <a:ext cx="48279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aquella que bien retorna una función, o recibe una función por parámetro.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funciones nos permiten abstraernos sobre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acciones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no sólo valores. En esta clase, nos concentraremos más en la segunda acepción.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1738950" y="278275"/>
            <a:ext cx="56661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FUNCIONES DE ORDEN SUPERIOR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425" y="1091875"/>
            <a:ext cx="3776175" cy="335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50"/>
          <p:cNvGrpSpPr/>
          <p:nvPr/>
        </p:nvGrpSpPr>
        <p:grpSpPr>
          <a:xfrm>
            <a:off x="825150" y="157775"/>
            <a:ext cx="7493700" cy="4501850"/>
            <a:chOff x="1141525" y="292600"/>
            <a:chExt cx="7493700" cy="4501850"/>
          </a:xfrm>
        </p:grpSpPr>
        <p:sp>
          <p:nvSpPr>
            <p:cNvPr id="300" name="Google Shape;300;p50"/>
            <p:cNvSpPr txBox="1"/>
            <p:nvPr/>
          </p:nvSpPr>
          <p:spPr>
            <a:xfrm>
              <a:off x="2114975" y="292600"/>
              <a:ext cx="56661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36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FUNCIONES DE ORDEN SUPERIOR</a:t>
              </a:r>
              <a:endParaRPr i="1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  <a:p>
              <a:pPr indent="0" lvl="0" marL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t/>
              </a:r>
              <a:endParaRPr i="1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1141525" y="1141950"/>
              <a:ext cx="7493700" cy="3652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50"/>
            <p:cNvGrpSpPr/>
            <p:nvPr/>
          </p:nvGrpSpPr>
          <p:grpSpPr>
            <a:xfrm>
              <a:off x="3619225" y="1772700"/>
              <a:ext cx="2121900" cy="2256300"/>
              <a:chOff x="3511050" y="1443600"/>
              <a:chExt cx="2121900" cy="2256300"/>
            </a:xfrm>
          </p:grpSpPr>
          <p:sp>
            <p:nvSpPr>
              <p:cNvPr id="303" name="Google Shape;303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50"/>
            <p:cNvGrpSpPr/>
            <p:nvPr/>
          </p:nvGrpSpPr>
          <p:grpSpPr>
            <a:xfrm>
              <a:off x="1205742" y="1281689"/>
              <a:ext cx="1627709" cy="1444483"/>
              <a:chOff x="3511050" y="1443600"/>
              <a:chExt cx="2121900" cy="2256300"/>
            </a:xfrm>
          </p:grpSpPr>
          <p:sp>
            <p:nvSpPr>
              <p:cNvPr id="306" name="Google Shape;306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50"/>
            <p:cNvGrpSpPr/>
            <p:nvPr/>
          </p:nvGrpSpPr>
          <p:grpSpPr>
            <a:xfrm>
              <a:off x="6602116" y="2956749"/>
              <a:ext cx="1627709" cy="1608968"/>
              <a:chOff x="3511050" y="1443600"/>
              <a:chExt cx="2121900" cy="2256300"/>
            </a:xfrm>
          </p:grpSpPr>
          <p:sp>
            <p:nvSpPr>
              <p:cNvPr id="309" name="Google Shape;309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50"/>
            <p:cNvSpPr/>
            <p:nvPr/>
          </p:nvSpPr>
          <p:spPr>
            <a:xfrm>
              <a:off x="1391250" y="3197575"/>
              <a:ext cx="1256700" cy="1127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50"/>
            <p:cNvCxnSpPr/>
            <p:nvPr/>
          </p:nvCxnSpPr>
          <p:spPr>
            <a:xfrm>
              <a:off x="2917339" y="2044231"/>
              <a:ext cx="618000" cy="399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50"/>
            <p:cNvSpPr txBox="1"/>
            <p:nvPr/>
          </p:nvSpPr>
          <p:spPr>
            <a:xfrm>
              <a:off x="3797275" y="2430900"/>
              <a:ext cx="17658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 DE</a:t>
              </a:r>
              <a:endParaRPr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</a:t>
              </a:r>
              <a:r>
                <a:rPr b="1" i="1"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LTO ORDEN</a:t>
              </a:r>
              <a:endParaRPr b="1" i="1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50"/>
            <p:cNvSpPr txBox="1"/>
            <p:nvPr/>
          </p:nvSpPr>
          <p:spPr>
            <a:xfrm>
              <a:off x="1426350" y="1708450"/>
              <a:ext cx="11865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50"/>
            <p:cNvSpPr txBox="1"/>
            <p:nvPr/>
          </p:nvSpPr>
          <p:spPr>
            <a:xfrm>
              <a:off x="6836250" y="3465613"/>
              <a:ext cx="11865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Google Shape;316;p50"/>
            <p:cNvSpPr txBox="1"/>
            <p:nvPr/>
          </p:nvSpPr>
          <p:spPr>
            <a:xfrm>
              <a:off x="1514894" y="3502774"/>
              <a:ext cx="10092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7" name="Google Shape;317;p50"/>
            <p:cNvGrpSpPr/>
            <p:nvPr/>
          </p:nvGrpSpPr>
          <p:grpSpPr>
            <a:xfrm>
              <a:off x="6801150" y="1440411"/>
              <a:ext cx="1256700" cy="1127100"/>
              <a:chOff x="6336325" y="1359399"/>
              <a:chExt cx="1256700" cy="1127100"/>
            </a:xfrm>
          </p:grpSpPr>
          <p:sp>
            <p:nvSpPr>
              <p:cNvPr id="318" name="Google Shape;318;p50"/>
              <p:cNvSpPr/>
              <p:nvPr/>
            </p:nvSpPr>
            <p:spPr>
              <a:xfrm>
                <a:off x="6336325" y="1359399"/>
                <a:ext cx="1256700" cy="1127100"/>
              </a:xfrm>
              <a:prstGeom prst="ellipse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0"/>
              <p:cNvSpPr txBox="1"/>
              <p:nvPr/>
            </p:nvSpPr>
            <p:spPr>
              <a:xfrm>
                <a:off x="6436375" y="1664650"/>
                <a:ext cx="1056600" cy="51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OUTPUT</a:t>
                </a:r>
                <a:endParaRPr b="1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320" name="Google Shape;320;p50"/>
            <p:cNvCxnSpPr/>
            <p:nvPr/>
          </p:nvCxnSpPr>
          <p:spPr>
            <a:xfrm flipH="1" rot="10800000">
              <a:off x="2797725" y="3465625"/>
              <a:ext cx="671700" cy="336600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50"/>
            <p:cNvCxnSpPr/>
            <p:nvPr/>
          </p:nvCxnSpPr>
          <p:spPr>
            <a:xfrm flipH="1" rot="10800000">
              <a:off x="5935275" y="1950925"/>
              <a:ext cx="671700" cy="336600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2" name="Google Shape;322;p50"/>
            <p:cNvCxnSpPr/>
            <p:nvPr/>
          </p:nvCxnSpPr>
          <p:spPr>
            <a:xfrm>
              <a:off x="5862626" y="3433981"/>
              <a:ext cx="618000" cy="399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50"/>
            <p:cNvSpPr txBox="1"/>
            <p:nvPr/>
          </p:nvSpPr>
          <p:spPr>
            <a:xfrm>
              <a:off x="1738950" y="2806925"/>
              <a:ext cx="8193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Y/O</a:t>
              </a:r>
              <a:endPara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324" name="Google Shape;324;p50"/>
          <p:cNvSpPr txBox="1"/>
          <p:nvPr/>
        </p:nvSpPr>
        <p:spPr>
          <a:xfrm>
            <a:off x="7023625" y="2457300"/>
            <a:ext cx="544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Y/O</a:t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/>
        </p:nvSpPr>
        <p:spPr>
          <a:xfrm>
            <a:off x="2664150" y="2184625"/>
            <a:ext cx="381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HIGHER ORDER FUNCTIONS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7" name="Google Shape;137;p34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07.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3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/>
        </p:nvSpPr>
        <p:spPr>
          <a:xfrm>
            <a:off x="254400" y="1133975"/>
            <a:ext cx="86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primer caso, podremos tener una función que retorna una función, lo cual nos permitiría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funciones con un esquema superior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2621250" y="265725"/>
            <a:ext cx="3901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Google Shape;338;p52"/>
          <p:cNvGraphicFramePr/>
          <p:nvPr/>
        </p:nvGraphicFramePr>
        <p:xfrm>
          <a:off x="952500" y="21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239000"/>
              </a:tblGrid>
              <a:tr h="209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true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false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39" name="Google Shape;3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/>
        </p:nvSpPr>
        <p:spPr>
          <a:xfrm>
            <a:off x="642150" y="1070100"/>
            <a:ext cx="81150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mayorQue(n)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una función que compara un valor contra n y retorna true o false (porque es el resultado de la comparación).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mayorQueDiez se termina asignando la función que retorna el llamado de mayorQue(10). Al ser llamada con el valor de 10, la asignación se resuelve de la siguiente forma: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let mayorQueDiez = (m) =&gt; m &gt; 10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00" y="123350"/>
            <a:ext cx="750300" cy="7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/>
          <p:nvPr/>
        </p:nvSpPr>
        <p:spPr>
          <a:xfrm>
            <a:off x="571500" y="2419750"/>
            <a:ext cx="8256300" cy="16779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2668200" y="215100"/>
            <a:ext cx="3807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/>
        </p:nvSpPr>
        <p:spPr>
          <a:xfrm>
            <a:off x="4915200" y="1902825"/>
            <a:ext cx="3894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ejemplo, según el parámetro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termina asignando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 de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otro a las variables declaradas.</a:t>
            </a:r>
            <a:endParaRPr sz="33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54"/>
          <p:cNvSpPr txBox="1"/>
          <p:nvPr/>
        </p:nvSpPr>
        <p:spPr>
          <a:xfrm>
            <a:off x="2668200" y="215100"/>
            <a:ext cx="3807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p54"/>
          <p:cNvGraphicFramePr/>
          <p:nvPr/>
        </p:nvGraphicFramePr>
        <p:xfrm>
          <a:off x="522750" y="11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4109925"/>
              </a:tblGrid>
              <a:tr h="321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else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10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2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1332000" y="2077200"/>
            <a:ext cx="648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1539600" y="3828725"/>
            <a:ext cx="6064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quiero recorrer un array y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hacer algo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cada uno de sus elementos.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1412550" y="192625"/>
            <a:ext cx="63189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56"/>
          <p:cNvGraphicFramePr/>
          <p:nvPr/>
        </p:nvGraphicFramePr>
        <p:xfrm>
          <a:off x="2517025" y="19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56"/>
          <p:cNvSpPr txBox="1"/>
          <p:nvPr/>
        </p:nvSpPr>
        <p:spPr>
          <a:xfrm>
            <a:off x="-94000" y="1045725"/>
            <a:ext cx="91440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ignifica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 funciones que puedan recibir funciones por parámetro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con un ejemplo: 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p57"/>
          <p:cNvGraphicFramePr/>
          <p:nvPr/>
        </p:nvGraphicFramePr>
        <p:xfrm>
          <a:off x="4659888" y="167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[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4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57"/>
          <p:cNvSpPr txBox="1"/>
          <p:nvPr/>
        </p:nvSpPr>
        <p:spPr>
          <a:xfrm>
            <a:off x="0" y="1505275"/>
            <a:ext cx="46599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recibe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array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primer parámetro y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segundo. Recorre el array y, por cada elemento, hace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llamado a la función mencionada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enviando dicho elemento por parámetro.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CONSOLE.LOG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58"/>
          <p:cNvGraphicFramePr/>
          <p:nvPr/>
        </p:nvGraphicFramePr>
        <p:xfrm>
          <a:off x="4659888" y="14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3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+=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endParaRPr sz="13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58"/>
          <p:cNvSpPr txBox="1"/>
          <p:nvPr/>
        </p:nvSpPr>
        <p:spPr>
          <a:xfrm>
            <a:off x="218850" y="1413625"/>
            <a:ext cx="43653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Enviando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console.log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parámetro, se ejecuta esa función con cada elemento del array.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enviar funciones diferentes en distintos llamados y ejecutar distintas acciones sobre los elementos del array,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con una misma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ARROW FUNCTION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59"/>
          <p:cNvGraphicFramePr/>
          <p:nvPr/>
        </p:nvGraphicFramePr>
        <p:xfrm>
          <a:off x="774538" y="247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594900"/>
              </a:tblGrid>
              <a:tr h="2073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push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[2, 4, 6, 8]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59"/>
          <p:cNvSpPr txBox="1"/>
          <p:nvPr/>
        </p:nvSpPr>
        <p:spPr>
          <a:xfrm>
            <a:off x="774550" y="1028050"/>
            <a:ext cx="76644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usual definir la función directamente sobre el parámetro como una función anónima, aprovechando la sintaxis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permite definir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acciones más dinámicas.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MÉTODOS DE BÚSQUEDA Y TRANSFORMACIÓN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 txBox="1"/>
          <p:nvPr/>
        </p:nvSpPr>
        <p:spPr>
          <a:xfrm>
            <a:off x="885000" y="1817375"/>
            <a:ext cx="73740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incorpora nativamente varias funciones de orden superior. Existen métodos para operar sobre arrays que trabajan con esta lógica.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siguientes, funcionan siempre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iterando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 el array correspondiente. Reciben una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por parámetro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cual recibe a la vez el elemento del array que se está iterando.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00" y="632825"/>
            <a:ext cx="995000" cy="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49275" y="0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GLOSA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RI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6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5"/>
          <p:cNvSpPr txBox="1"/>
          <p:nvPr/>
        </p:nvSpPr>
        <p:spPr>
          <a:xfrm>
            <a:off x="3311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Operar: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programación, cuando hablamos de operar sobre las variables, nos referimos a utilizarlas en funciones, métodos, o a lo largo del código. Consiste en desarrollar los algoritmos a partir, y en función del valor de estas variables. 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 length: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saber el largo de una cadena String, es decir, cuántos caracteres tiene.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replace ():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reemplazar un carácter o grupo de caracteres por otros.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trim ():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quitar los espacios ubicados al principio y al final de la cadena.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variable que almacena una lista de elementos. Puede ser una lista de números, una lista de números y palabras o hasta una lista de listas.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35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slice: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devuelve una copia de una parte del array dentro de un nuevo array, empezando por inicio hasta fin (fin no incluido). El array original no se modificará.</a:t>
            </a:r>
            <a:endParaRPr b="1" sz="12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toString: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convierte un Array a un String, compuesto por cada uno de los elementos del Array separados por comas.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push: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utiliza para sumar un elemento a un Array ya existente.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join: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juntar todos los elementos de un Array en una cadena String.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concat: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combinar dos arrays en un único array resultante.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62"/>
          <p:cNvCxnSpPr/>
          <p:nvPr/>
        </p:nvCxnSpPr>
        <p:spPr>
          <a:xfrm>
            <a:off x="652661" y="2286561"/>
            <a:ext cx="7953000" cy="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1393950" y="3523875"/>
            <a:ext cx="6356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uno de estos métodos están pensados para solucionar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recurrentes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los arrays.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/>
        </p:nvSpPr>
        <p:spPr>
          <a:xfrm>
            <a:off x="420000" y="2713025"/>
            <a:ext cx="100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forEach()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23" name="Google Shape;423;p62"/>
          <p:cNvGrpSpPr/>
          <p:nvPr/>
        </p:nvGrpSpPr>
        <p:grpSpPr>
          <a:xfrm>
            <a:off x="615300" y="1986175"/>
            <a:ext cx="614100" cy="614100"/>
            <a:chOff x="295738" y="1694088"/>
            <a:chExt cx="614100" cy="614100"/>
          </a:xfrm>
        </p:grpSpPr>
        <p:sp>
          <p:nvSpPr>
            <p:cNvPr id="424" name="Google Shape;424;p62"/>
            <p:cNvSpPr/>
            <p:nvPr/>
          </p:nvSpPr>
          <p:spPr>
            <a:xfrm>
              <a:off x="295738" y="16940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2"/>
            <p:cNvSpPr txBox="1"/>
            <p:nvPr/>
          </p:nvSpPr>
          <p:spPr>
            <a:xfrm>
              <a:off x="409674" y="1730161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6" name="Google Shape;426;p62"/>
          <p:cNvGrpSpPr/>
          <p:nvPr/>
        </p:nvGrpSpPr>
        <p:grpSpPr>
          <a:xfrm>
            <a:off x="1850893" y="1986175"/>
            <a:ext cx="614100" cy="614100"/>
            <a:chOff x="1489168" y="1745975"/>
            <a:chExt cx="614100" cy="614100"/>
          </a:xfrm>
        </p:grpSpPr>
        <p:sp>
          <p:nvSpPr>
            <p:cNvPr id="427" name="Google Shape;427;p62"/>
            <p:cNvSpPr/>
            <p:nvPr/>
          </p:nvSpPr>
          <p:spPr>
            <a:xfrm>
              <a:off x="1489168" y="1745975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28" name="Google Shape;428;p62"/>
            <p:cNvSpPr txBox="1"/>
            <p:nvPr/>
          </p:nvSpPr>
          <p:spPr>
            <a:xfrm>
              <a:off x="1621925" y="1793039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9" name="Google Shape;429;p62"/>
          <p:cNvGrpSpPr/>
          <p:nvPr/>
        </p:nvGrpSpPr>
        <p:grpSpPr>
          <a:xfrm>
            <a:off x="3086497" y="1986188"/>
            <a:ext cx="614100" cy="614100"/>
            <a:chOff x="2647059" y="1675513"/>
            <a:chExt cx="614100" cy="614100"/>
          </a:xfrm>
        </p:grpSpPr>
        <p:sp>
          <p:nvSpPr>
            <p:cNvPr id="430" name="Google Shape;430;p62"/>
            <p:cNvSpPr/>
            <p:nvPr/>
          </p:nvSpPr>
          <p:spPr>
            <a:xfrm>
              <a:off x="2647059" y="16755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1" name="Google Shape;431;p62"/>
            <p:cNvSpPr txBox="1"/>
            <p:nvPr/>
          </p:nvSpPr>
          <p:spPr>
            <a:xfrm>
              <a:off x="2779807" y="17302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32" name="Google Shape;432;p62"/>
          <p:cNvGrpSpPr/>
          <p:nvPr/>
        </p:nvGrpSpPr>
        <p:grpSpPr>
          <a:xfrm>
            <a:off x="4322097" y="1986175"/>
            <a:ext cx="614100" cy="614100"/>
            <a:chOff x="3944747" y="1625388"/>
            <a:chExt cx="614100" cy="614100"/>
          </a:xfrm>
        </p:grpSpPr>
        <p:sp>
          <p:nvSpPr>
            <p:cNvPr id="433" name="Google Shape;433;p62"/>
            <p:cNvSpPr/>
            <p:nvPr/>
          </p:nvSpPr>
          <p:spPr>
            <a:xfrm>
              <a:off x="3944747" y="16253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4" name="Google Shape;434;p62"/>
            <p:cNvSpPr txBox="1"/>
            <p:nvPr/>
          </p:nvSpPr>
          <p:spPr>
            <a:xfrm>
              <a:off x="4077495" y="1700033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4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35" name="Google Shape;435;p62"/>
          <p:cNvSpPr txBox="1"/>
          <p:nvPr/>
        </p:nvSpPr>
        <p:spPr>
          <a:xfrm>
            <a:off x="30430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filter()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4278588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some()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37" name="Google Shape;437;p62"/>
          <p:cNvGrpSpPr/>
          <p:nvPr/>
        </p:nvGrpSpPr>
        <p:grpSpPr>
          <a:xfrm>
            <a:off x="6793309" y="1986188"/>
            <a:ext cx="614100" cy="614100"/>
            <a:chOff x="6695547" y="1701813"/>
            <a:chExt cx="614100" cy="614100"/>
          </a:xfrm>
        </p:grpSpPr>
        <p:sp>
          <p:nvSpPr>
            <p:cNvPr id="438" name="Google Shape;438;p62"/>
            <p:cNvSpPr/>
            <p:nvPr/>
          </p:nvSpPr>
          <p:spPr>
            <a:xfrm>
              <a:off x="6695547" y="17018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9" name="Google Shape;439;p62"/>
            <p:cNvSpPr txBox="1"/>
            <p:nvPr/>
          </p:nvSpPr>
          <p:spPr>
            <a:xfrm>
              <a:off x="6828295" y="17565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6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40" name="Google Shape;440;p62"/>
          <p:cNvGrpSpPr/>
          <p:nvPr/>
        </p:nvGrpSpPr>
        <p:grpSpPr>
          <a:xfrm>
            <a:off x="8028909" y="1986200"/>
            <a:ext cx="614100" cy="614100"/>
            <a:chOff x="8068697" y="1701813"/>
            <a:chExt cx="614100" cy="614100"/>
          </a:xfrm>
        </p:grpSpPr>
        <p:sp>
          <p:nvSpPr>
            <p:cNvPr id="441" name="Google Shape;441;p62"/>
            <p:cNvSpPr/>
            <p:nvPr/>
          </p:nvSpPr>
          <p:spPr>
            <a:xfrm>
              <a:off x="8068697" y="17018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42" name="Google Shape;442;p62"/>
            <p:cNvSpPr txBox="1"/>
            <p:nvPr/>
          </p:nvSpPr>
          <p:spPr>
            <a:xfrm>
              <a:off x="8201445" y="177645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7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43" name="Google Shape;443;p62"/>
          <p:cNvSpPr txBox="1"/>
          <p:nvPr/>
        </p:nvSpPr>
        <p:spPr>
          <a:xfrm>
            <a:off x="18074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find()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6569863" y="2713025"/>
            <a:ext cx="1004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reduce()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7947900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sort()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46" name="Google Shape;446;p62"/>
          <p:cNvGrpSpPr/>
          <p:nvPr/>
        </p:nvGrpSpPr>
        <p:grpSpPr>
          <a:xfrm>
            <a:off x="5557709" y="1986188"/>
            <a:ext cx="614100" cy="614100"/>
            <a:chOff x="5713097" y="1709763"/>
            <a:chExt cx="614100" cy="614100"/>
          </a:xfrm>
        </p:grpSpPr>
        <p:sp>
          <p:nvSpPr>
            <p:cNvPr id="447" name="Google Shape;447;p62"/>
            <p:cNvSpPr/>
            <p:nvPr/>
          </p:nvSpPr>
          <p:spPr>
            <a:xfrm>
              <a:off x="5713097" y="170976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48" name="Google Shape;448;p62"/>
            <p:cNvSpPr txBox="1"/>
            <p:nvPr/>
          </p:nvSpPr>
          <p:spPr>
            <a:xfrm>
              <a:off x="5845845" y="176445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49" name="Google Shape;449;p62"/>
          <p:cNvSpPr txBox="1"/>
          <p:nvPr/>
        </p:nvSpPr>
        <p:spPr>
          <a:xfrm>
            <a:off x="5495447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map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DE BÚSQUEDA Y TRANSFORMACIÓN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/>
        </p:nvSpPr>
        <p:spPr>
          <a:xfrm>
            <a:off x="1378875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FOR EACH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63"/>
          <p:cNvSpPr txBox="1"/>
          <p:nvPr/>
        </p:nvSpPr>
        <p:spPr>
          <a:xfrm>
            <a:off x="657975" y="933375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DFFB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forEach()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similar al ejemplo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porCadaUno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anterior.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 sobre el array y por cada elemento ejecuta la función que enviemos por parámetro, la cual recibe a su vez el elemento del array que se está recorriendo: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62" name="Google Shape;462;p63"/>
          <p:cNvGraphicFramePr/>
          <p:nvPr/>
        </p:nvGraphicFramePr>
        <p:xfrm>
          <a:off x="2864075" y="274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3833600"/>
              </a:tblGrid>
              <a:tr h="181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forEach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 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FIND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64"/>
          <p:cNvSpPr txBox="1"/>
          <p:nvPr/>
        </p:nvSpPr>
        <p:spPr>
          <a:xfrm>
            <a:off x="548525" y="791900"/>
            <a:ext cx="8470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 una función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parámetro. Captura el elemento que se está recorriendo y retorna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 la comparación ejecutada. El método retorna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elemento que cumpla con esa condición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74" name="Google Shape;474;p64"/>
          <p:cNvGraphicFramePr/>
          <p:nvPr/>
        </p:nvGraphicFramePr>
        <p:xfrm>
          <a:off x="1796838" y="2296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56599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"ReactJS"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"DW"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{nombre: 'ReactJS', precio: 22000}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undefined</a:t>
                      </a:r>
                      <a:endParaRPr sz="13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548525" y="1630925"/>
            <a:ext cx="8470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Nótese que el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find()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el primer elemento del array que cumpla con la condición enviada, de ahí que podemos almacenarlo en una variable o usarlo de referencia para otro proceso.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no hay ninguna coincidencia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array, el método find retorna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undefined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FIND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FILTER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6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6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378325" y="828750"/>
            <a:ext cx="290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filter()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recibe, al igual que find(), una función comparadora por parámetro, y retorna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nuevo array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todos los elementos que cumplan esa condición.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no hay coincidencias, retornará un array vacío.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97" name="Google Shape;497;p66"/>
          <p:cNvGraphicFramePr/>
          <p:nvPr/>
        </p:nvGraphicFramePr>
        <p:xfrm>
          <a:off x="3376613" y="88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54316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includes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'ReactJS', precio: 22000},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'Angular', precio: 22000}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[]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SOME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3" name="Google Shape;5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7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783450" y="2997375"/>
            <a:ext cx="75771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some()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igual que el find() recibiendo una función de búsqueda. En vez de retornar el elemento encontrado, some() retorna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según el resultado de la iteración de búsqueda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09" name="Google Shape;509;p67"/>
          <p:cNvGraphicFramePr/>
          <p:nvPr/>
        </p:nvGraphicFramePr>
        <p:xfrm>
          <a:off x="1856175" y="125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"Desarrollo Web"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true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"VueJS"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0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5" name="Google Shape;5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8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8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8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548525" y="835400"/>
            <a:ext cx="8595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map()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nuevo array con todos los elementos del original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transformados según las operaciones de la función enviada por parámetro. Tiene la misma cantidad de elementos pero los almacenados son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función: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21" name="Google Shape;521;p68"/>
          <p:cNvGraphicFramePr/>
          <p:nvPr/>
        </p:nvGraphicFramePr>
        <p:xfrm>
          <a:off x="1856175" y="229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'Javascript', 'ReactJS', 'AngularJS', 'Desarrollo Web' ]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7" name="Google Shape;5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9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1122800" y="1233025"/>
            <a:ext cx="73014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ejemplo, la función retorna la propiedad nombre de cada elemento y eso es lo que se almacena en el nuevo array </a:t>
            </a:r>
            <a:r>
              <a:rPr i="1"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mucho para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transformación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arrays.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aumentar el precio de todos los cursos en este ejemplo, puedo mapear y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 una copia de los elementos con el precio modificado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0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43" name="Google Shape;543;p70"/>
          <p:cNvGraphicFramePr/>
          <p:nvPr/>
        </p:nvGraphicFramePr>
        <p:xfrm>
          <a:off x="1593213" y="83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61568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1.25</a:t>
                      </a:r>
                      <a:endParaRPr sz="12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'Javascript', precio: 18750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'ReactJS', precio: 27500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'AngularJS', precio: 27500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'Desarrollo Web', precio: 20000 }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2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9" name="Google Shape;5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1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71"/>
          <p:cNvSpPr txBox="1"/>
          <p:nvPr/>
        </p:nvSpPr>
        <p:spPr>
          <a:xfrm>
            <a:off x="698325" y="1141500"/>
            <a:ext cx="81783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reduce()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obtener un único valor tras iterar sobre el array. Funciona como un método que</a:t>
            </a:r>
            <a:r>
              <a:rPr i="1"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resume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array a un único valor de retorno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de aplicación: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acumular la suma de alguna propiedad de los elementos,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cuando deseamos obtener algún resultado general sobre todo el array.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71"/>
          <p:cNvSpPr/>
          <p:nvPr/>
        </p:nvSpPr>
        <p:spPr>
          <a:xfrm>
            <a:off x="863325" y="2711575"/>
            <a:ext cx="8013300" cy="10821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que es una función de orden superior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Dominar los métodos avanzados de arrays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y utilizar las funciones del objeto Math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manejar fechas con Date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4" name="Google Shape;1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1" name="Google Shape;5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2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2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2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72"/>
          <p:cNvSpPr txBox="1"/>
          <p:nvPr/>
        </p:nvSpPr>
        <p:spPr>
          <a:xfrm>
            <a:off x="698350" y="1133415"/>
            <a:ext cx="8338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 los métodos anteriores, el método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dos parámetros.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7" name="Google Shape;567;p72"/>
          <p:cNvSpPr txBox="1"/>
          <p:nvPr/>
        </p:nvSpPr>
        <p:spPr>
          <a:xfrm>
            <a:off x="1130813" y="219122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es la función que ordena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 queremos resumir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array. Recibe un parámetro que funciona como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acumulador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que iteramos.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5335438" y="227773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 segundo es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inicial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acumulador.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569" name="Google Shape;569;p72"/>
          <p:cNvSpPr/>
          <p:nvPr/>
        </p:nvSpPr>
        <p:spPr>
          <a:xfrm>
            <a:off x="1050675" y="2191225"/>
            <a:ext cx="3258900" cy="21240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2"/>
          <p:cNvSpPr/>
          <p:nvPr/>
        </p:nvSpPr>
        <p:spPr>
          <a:xfrm>
            <a:off x="5206000" y="2166925"/>
            <a:ext cx="3258900" cy="21483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72"/>
          <p:cNvCxnSpPr/>
          <p:nvPr/>
        </p:nvCxnSpPr>
        <p:spPr>
          <a:xfrm rot="10800000">
            <a:off x="4867450" y="16251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2"/>
          <p:cNvCxnSpPr/>
          <p:nvPr/>
        </p:nvCxnSpPr>
        <p:spPr>
          <a:xfrm>
            <a:off x="2687325" y="1896925"/>
            <a:ext cx="4148100" cy="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72"/>
          <p:cNvCxnSpPr/>
          <p:nvPr/>
        </p:nvCxnSpPr>
        <p:spPr>
          <a:xfrm rot="10800000">
            <a:off x="2687325" y="18969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2"/>
          <p:cNvCxnSpPr/>
          <p:nvPr/>
        </p:nvCxnSpPr>
        <p:spPr>
          <a:xfrm rot="10800000">
            <a:off x="6835450" y="1896927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0" name="Google Shape;5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73"/>
          <p:cNvSpPr txBox="1"/>
          <p:nvPr/>
        </p:nvSpPr>
        <p:spPr>
          <a:xfrm>
            <a:off x="548513" y="2838913"/>
            <a:ext cx="8338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ejemplo, en el acumulador sumamos cada elemento del array y al terminar la iteración nos devuelve ese resultado. El segundo parámetro del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aquí se ve como 0, es el valor inicial del acumulador.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86" name="Google Shape;586;p73"/>
          <p:cNvGraphicFramePr/>
          <p:nvPr/>
        </p:nvGraphicFramePr>
        <p:xfrm>
          <a:off x="752850" y="125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295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21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2" name="Google Shape;5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548513" y="1019170"/>
            <a:ext cx="8338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este caso podría, pensando por ejemplo en un simulacro de compra, sumar el precio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los productos elegidos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98" name="Google Shape;598;p74"/>
          <p:cNvGraphicFramePr/>
          <p:nvPr/>
        </p:nvGraphicFramePr>
        <p:xfrm>
          <a:off x="752850" y="18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29525"/>
              </a:tblGrid>
              <a:tr h="247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miCompra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18750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27500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miCompra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66250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4" name="Google Shape;6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75"/>
          <p:cNvSpPr txBox="1"/>
          <p:nvPr/>
        </p:nvSpPr>
        <p:spPr>
          <a:xfrm>
            <a:off x="548525" y="1244312"/>
            <a:ext cx="83382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sort()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reordenar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según un criterio que definamos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Recibe una función de comparación por parámetro que, a la vez, recibe dos elementos del array. La función retorna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valor numérico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(1, -1, 0) que indica qué elemento se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posiciona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o después.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⚠ CUIDADO ⚠</a:t>
            </a:r>
            <a:endParaRPr b="1" sz="1800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método es destructivo, es decir, modifica el array sobre el cual se llama.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0" name="Google Shape;610;p75"/>
          <p:cNvSpPr/>
          <p:nvPr/>
        </p:nvSpPr>
        <p:spPr>
          <a:xfrm>
            <a:off x="548525" y="3052100"/>
            <a:ext cx="8338200" cy="9849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6" name="Google Shape;6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6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6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548513" y="1381745"/>
            <a:ext cx="8338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ordenar números, basta con restar uno al otro, y el orden indica si será ordenado de forma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ascendente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descendente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22" name="Google Shape;622;p76"/>
          <p:cNvGraphicFramePr/>
          <p:nvPr/>
        </p:nvGraphicFramePr>
        <p:xfrm>
          <a:off x="752863" y="268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295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];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[ 1, 5, 40, 200 ]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[ 200, 40, 5, 1 ]</a:t>
                      </a:r>
                      <a:endParaRPr sz="15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8" name="Google Shape;6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7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7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77"/>
          <p:cNvSpPr txBox="1"/>
          <p:nvPr/>
        </p:nvSpPr>
        <p:spPr>
          <a:xfrm>
            <a:off x="283725" y="1143650"/>
            <a:ext cx="3242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ordenar un array por algún string, debemos definir una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comparadora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retorne un valor numérico de referencia, según queramos el orden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ascendente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descendente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34" name="Google Shape;634;p77"/>
          <p:cNvGraphicFramePr/>
          <p:nvPr/>
        </p:nvGraphicFramePr>
        <p:xfrm>
          <a:off x="3566125" y="835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4894475"/>
              </a:tblGrid>
              <a:tr h="386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'Pikachu'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'Charmander'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37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'Pidgey'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45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'Squirtle'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60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]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a es igual a b</a:t>
                      </a:r>
                      <a:endParaRPr sz="11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1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8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APLICADO</a:t>
            </a:r>
            <a:endParaRPr i="1" sz="3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a continuación un ejemplo aplicado, donde se utilizan los métodos presentados en una solución más aproximada al escenario de la tienda virtual.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0" name="Google Shape;64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9"/>
          <p:cNvSpPr txBox="1"/>
          <p:nvPr>
            <p:ph type="title"/>
          </p:nvPr>
        </p:nvSpPr>
        <p:spPr>
          <a:xfrm>
            <a:off x="761250" y="4377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VEAMOS UN EJEMPLO</a:t>
            </a:r>
            <a:endParaRPr i="1"/>
          </a:p>
        </p:txBody>
      </p:sp>
      <p:pic>
        <p:nvPicPr>
          <p:cNvPr id="646" name="Google Shape;646;p79"/>
          <p:cNvPicPr preferRelativeResize="0"/>
          <p:nvPr/>
        </p:nvPicPr>
        <p:blipFill rotWithShape="1">
          <a:blip r:embed="rId3">
            <a:alphaModFix/>
          </a:blip>
          <a:srcRect b="23506" l="0" r="0" t="0"/>
          <a:stretch/>
        </p:blipFill>
        <p:spPr>
          <a:xfrm>
            <a:off x="2116213" y="1429150"/>
            <a:ext cx="4911575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/>
        </p:nvSpPr>
        <p:spPr>
          <a:xfrm>
            <a:off x="373325" y="4643325"/>
            <a:ext cx="2473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2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Ejemplo Aplicado</a:t>
            </a:r>
            <a:endParaRPr b="1" i="1" sz="1900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4" name="Google Shape;654;p80"/>
          <p:cNvGraphicFramePr/>
          <p:nvPr/>
        </p:nvGraphicFramePr>
        <p:xfrm>
          <a:off x="928988" y="24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593800"/>
              </a:tblGrid>
              <a:tr h="38645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[{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"Arroz"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125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"Fideo"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"Pan"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"Flan"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//{id: 3, producto: "Pan", precio: 50}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“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Harina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”)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[{id: 2,producto:"Fideo",precio:70},{id:3,producto:"Pan",precio: 50}]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//[“Arroz”, “Fideo”, “Pan”, “Flan”]</a:t>
                      </a:r>
                      <a:endParaRPr sz="11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2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EL OBJETO MATH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 txBox="1"/>
          <p:nvPr/>
        </p:nvSpPr>
        <p:spPr>
          <a:xfrm>
            <a:off x="1393950" y="107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MATH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0" name="Google Shape;6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3"/>
          <p:cNvSpPr txBox="1"/>
          <p:nvPr/>
        </p:nvSpPr>
        <p:spPr>
          <a:xfrm>
            <a:off x="318300" y="1393638"/>
            <a:ext cx="45807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provee el objeto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funciona como un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de herramientas y 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realizar operaciones matemáticas.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2" name="Google Shape;67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850" y="1324775"/>
            <a:ext cx="3763000" cy="281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4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9" name="Google Shape;679;p84"/>
          <p:cNvSpPr txBox="1"/>
          <p:nvPr/>
        </p:nvSpPr>
        <p:spPr>
          <a:xfrm>
            <a:off x="1130675" y="18412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Math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 una serie de métodos que nos permiten realizar algunas operaciones matemáticas más complejas.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Veremos a continuación algunas de las funciones que se desprenden de este objeto, aunque el repertorio completo lo pueden ver en su documentación: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Math - JavaScript | MDN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0" name="Google Shape;6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725" y="76547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"/>
          <p:cNvSpPr txBox="1"/>
          <p:nvPr/>
        </p:nvSpPr>
        <p:spPr>
          <a:xfrm>
            <a:off x="3297450" y="2077200"/>
            <a:ext cx="25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8" name="Google Shape;6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6"/>
          <p:cNvSpPr txBox="1"/>
          <p:nvPr/>
        </p:nvSpPr>
        <p:spPr>
          <a:xfrm>
            <a:off x="655950" y="1391800"/>
            <a:ext cx="78321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acceder a algunas constantes matemáticas a través del objeto Math, como pueden ser el número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la constante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Euler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5" name="Google Shape;69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86"/>
          <p:cNvGraphicFramePr/>
          <p:nvPr/>
        </p:nvGraphicFramePr>
        <p:xfrm>
          <a:off x="952500" y="269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2.718281828459045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3.141592653589793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97" name="Google Shape;697;p86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87"/>
          <p:cNvCxnSpPr/>
          <p:nvPr/>
        </p:nvCxnSpPr>
        <p:spPr>
          <a:xfrm>
            <a:off x="1619961" y="2214324"/>
            <a:ext cx="6033600" cy="1080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3" name="Google Shape;703;p87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4" name="Google Shape;7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7"/>
          <p:cNvSpPr txBox="1"/>
          <p:nvPr/>
        </p:nvSpPr>
        <p:spPr>
          <a:xfrm>
            <a:off x="1176425" y="2738650"/>
            <a:ext cx="100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MIN &amp; MAX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06" name="Google Shape;706;p87"/>
          <p:cNvGrpSpPr/>
          <p:nvPr/>
        </p:nvGrpSpPr>
        <p:grpSpPr>
          <a:xfrm>
            <a:off x="1371725" y="1912675"/>
            <a:ext cx="614100" cy="614100"/>
            <a:chOff x="295738" y="1694088"/>
            <a:chExt cx="614100" cy="614100"/>
          </a:xfrm>
        </p:grpSpPr>
        <p:sp>
          <p:nvSpPr>
            <p:cNvPr id="707" name="Google Shape;707;p87"/>
            <p:cNvSpPr/>
            <p:nvPr/>
          </p:nvSpPr>
          <p:spPr>
            <a:xfrm>
              <a:off x="295738" y="16940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7"/>
            <p:cNvSpPr txBox="1"/>
            <p:nvPr/>
          </p:nvSpPr>
          <p:spPr>
            <a:xfrm>
              <a:off x="409674" y="1730161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09" name="Google Shape;709;p87"/>
          <p:cNvGrpSpPr/>
          <p:nvPr/>
        </p:nvGrpSpPr>
        <p:grpSpPr>
          <a:xfrm>
            <a:off x="3272080" y="1912675"/>
            <a:ext cx="614100" cy="614100"/>
            <a:chOff x="1489168" y="1745975"/>
            <a:chExt cx="614100" cy="614100"/>
          </a:xfrm>
        </p:grpSpPr>
        <p:sp>
          <p:nvSpPr>
            <p:cNvPr id="710" name="Google Shape;710;p87"/>
            <p:cNvSpPr/>
            <p:nvPr/>
          </p:nvSpPr>
          <p:spPr>
            <a:xfrm>
              <a:off x="1489168" y="1745975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1" name="Google Shape;711;p87"/>
            <p:cNvSpPr txBox="1"/>
            <p:nvPr/>
          </p:nvSpPr>
          <p:spPr>
            <a:xfrm>
              <a:off x="1621925" y="1793039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2" name="Google Shape;712;p87"/>
          <p:cNvGrpSpPr/>
          <p:nvPr/>
        </p:nvGrpSpPr>
        <p:grpSpPr>
          <a:xfrm>
            <a:off x="5172447" y="1912663"/>
            <a:ext cx="614100" cy="614100"/>
            <a:chOff x="2647059" y="1675513"/>
            <a:chExt cx="614100" cy="614100"/>
          </a:xfrm>
        </p:grpSpPr>
        <p:sp>
          <p:nvSpPr>
            <p:cNvPr id="713" name="Google Shape;713;p87"/>
            <p:cNvSpPr/>
            <p:nvPr/>
          </p:nvSpPr>
          <p:spPr>
            <a:xfrm>
              <a:off x="2647059" y="16755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4" name="Google Shape;714;p87"/>
            <p:cNvSpPr txBox="1"/>
            <p:nvPr/>
          </p:nvSpPr>
          <p:spPr>
            <a:xfrm>
              <a:off x="2779807" y="17302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5" name="Google Shape;715;p87"/>
          <p:cNvGrpSpPr/>
          <p:nvPr/>
        </p:nvGrpSpPr>
        <p:grpSpPr>
          <a:xfrm>
            <a:off x="7116322" y="1912675"/>
            <a:ext cx="614100" cy="614100"/>
            <a:chOff x="3944747" y="1625388"/>
            <a:chExt cx="614100" cy="614100"/>
          </a:xfrm>
        </p:grpSpPr>
        <p:sp>
          <p:nvSpPr>
            <p:cNvPr id="716" name="Google Shape;716;p87"/>
            <p:cNvSpPr/>
            <p:nvPr/>
          </p:nvSpPr>
          <p:spPr>
            <a:xfrm>
              <a:off x="3944747" y="16253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7" name="Google Shape;717;p87"/>
            <p:cNvSpPr txBox="1"/>
            <p:nvPr/>
          </p:nvSpPr>
          <p:spPr>
            <a:xfrm>
              <a:off x="4077495" y="1700033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4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718" name="Google Shape;718;p87"/>
          <p:cNvSpPr txBox="1"/>
          <p:nvPr/>
        </p:nvSpPr>
        <p:spPr>
          <a:xfrm>
            <a:off x="5048250" y="2700250"/>
            <a:ext cx="1004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SQUARE ROOT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9" name="Google Shape;719;p87"/>
          <p:cNvSpPr txBox="1"/>
          <p:nvPr/>
        </p:nvSpPr>
        <p:spPr>
          <a:xfrm>
            <a:off x="6879175" y="2661850"/>
            <a:ext cx="1088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RANDOM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87"/>
          <p:cNvSpPr txBox="1"/>
          <p:nvPr/>
        </p:nvSpPr>
        <p:spPr>
          <a:xfrm>
            <a:off x="3129875" y="2786513"/>
            <a:ext cx="898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CEIL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FLOOR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ROUND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1" name="Google Shape;7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8"/>
          <p:cNvSpPr txBox="1"/>
          <p:nvPr/>
        </p:nvSpPr>
        <p:spPr>
          <a:xfrm>
            <a:off x="1778850" y="2187750"/>
            <a:ext cx="558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DEL OBJETO MATH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7" name="Google Shape;7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9"/>
          <p:cNvSpPr txBox="1"/>
          <p:nvPr/>
        </p:nvSpPr>
        <p:spPr>
          <a:xfrm>
            <a:off x="1393950" y="1670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MIN &amp; MAX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3" name="Google Shape;7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9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9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p89"/>
          <p:cNvSpPr txBox="1"/>
          <p:nvPr/>
        </p:nvSpPr>
        <p:spPr>
          <a:xfrm>
            <a:off x="657975" y="933375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métodos de</a:t>
            </a:r>
            <a:r>
              <a:rPr b="1" i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Math.min() y Math.max()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reciben una serie de argumentos numéricos y devuelven aquel de valor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máximo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mínimo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según corresponda: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38" name="Google Shape;738;p89"/>
          <p:cNvGraphicFramePr/>
          <p:nvPr/>
        </p:nvGraphicFramePr>
        <p:xfrm>
          <a:off x="1014150" y="195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53345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93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-25</a:t>
                      </a:r>
                      <a:endParaRPr sz="15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39" name="Google Shape;73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/>
        </p:nvSpPr>
        <p:spPr>
          <a:xfrm>
            <a:off x="657975" y="2910650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se pueden referenciar los valores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infinito positivo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 variable global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Infinity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tipo number: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41" name="Google Shape;741;p89"/>
          <p:cNvGraphicFramePr/>
          <p:nvPr/>
        </p:nvGraphicFramePr>
        <p:xfrm>
          <a:off x="1014150" y="380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53345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Infinity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Infinity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Infinity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-Infinity</a:t>
                      </a:r>
                      <a:endParaRPr sz="17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"/>
          <p:cNvSpPr txBox="1"/>
          <p:nvPr/>
        </p:nvSpPr>
        <p:spPr>
          <a:xfrm>
            <a:off x="1393950" y="2138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CEIL, FLOOR &amp; ROUND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7" name="Google Shape;7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0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0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1" name="Google Shape;751;p90"/>
          <p:cNvSpPr txBox="1"/>
          <p:nvPr/>
        </p:nvSpPr>
        <p:spPr>
          <a:xfrm>
            <a:off x="657975" y="925063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redondear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valor numérico a un número entero cercano: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52" name="Google Shape;752;p90"/>
          <p:cNvGraphicFramePr/>
          <p:nvPr/>
        </p:nvGraphicFramePr>
        <p:xfrm>
          <a:off x="795775" y="16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3.141592653589793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CEIL: devuelve el entero mayor o igual más próximo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ceil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4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FLOOR: devuelve el entero más cercano redondeado hacia abajo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floor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ROUND: retorna el valor de un número redondeado al entero más cercano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round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5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53" name="Google Shape;75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 txBox="1"/>
          <p:nvPr/>
        </p:nvSpPr>
        <p:spPr>
          <a:xfrm>
            <a:off x="1393950" y="1778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SQUARE ROOT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59" name="Google Shape;7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1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1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91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3" name="Google Shape;763;p91"/>
          <p:cNvSpPr txBox="1"/>
          <p:nvPr/>
        </p:nvSpPr>
        <p:spPr>
          <a:xfrm>
            <a:off x="657975" y="1254088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Math.sqrt()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la raíz cuadrada de un número. Si se le envía un número negativo, el método retorna NaN.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64" name="Google Shape;764;p91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1.414213562373095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(-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NaN</a:t>
                      </a:r>
                      <a:endParaRPr sz="22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65" name="Google Shape;7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8"/>
          <p:cNvSpPr/>
          <p:nvPr/>
        </p:nvSpPr>
        <p:spPr>
          <a:xfrm>
            <a:off x="624275" y="1674162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8"/>
          <p:cNvSpPr/>
          <p:nvPr/>
        </p:nvSpPr>
        <p:spPr>
          <a:xfrm>
            <a:off x="3055475" y="1598863"/>
            <a:ext cx="14529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Recibir funciones por parámetro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3055375" y="1015763"/>
            <a:ext cx="14529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Retornar funciones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0" name="Google Shape;170;p38"/>
          <p:cNvCxnSpPr>
            <a:stCxn id="167" idx="3"/>
            <a:endCxn id="169" idx="1"/>
          </p:cNvCxnSpPr>
          <p:nvPr/>
        </p:nvCxnSpPr>
        <p:spPr>
          <a:xfrm flipH="1" rot="10800000">
            <a:off x="2077175" y="1256262"/>
            <a:ext cx="978300" cy="583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1" name="Google Shape;171;p38"/>
          <p:cNvCxnSpPr>
            <a:endCxn id="168" idx="1"/>
          </p:cNvCxnSpPr>
          <p:nvPr/>
        </p:nvCxnSpPr>
        <p:spPr>
          <a:xfrm>
            <a:off x="2077175" y="1838863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2" name="Google Shape;172;p38"/>
          <p:cNvSpPr/>
          <p:nvPr/>
        </p:nvSpPr>
        <p:spPr>
          <a:xfrm>
            <a:off x="3055375" y="2332413"/>
            <a:ext cx="1452900" cy="538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búsqueda y transformación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5297625" y="348003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38"/>
          <p:cNvCxnSpPr>
            <a:endCxn id="175" idx="1"/>
          </p:cNvCxnSpPr>
          <p:nvPr/>
        </p:nvCxnSpPr>
        <p:spPr>
          <a:xfrm flipH="1" rot="-5400000">
            <a:off x="4418475" y="3108188"/>
            <a:ext cx="1372200" cy="3861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" name="Google Shape;175;p38"/>
          <p:cNvSpPr/>
          <p:nvPr/>
        </p:nvSpPr>
        <p:spPr>
          <a:xfrm>
            <a:off x="5297625" y="384693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6" name="Google Shape;176;p38"/>
          <p:cNvCxnSpPr>
            <a:stCxn id="172" idx="3"/>
            <a:endCxn id="177" idx="1"/>
          </p:cNvCxnSpPr>
          <p:nvPr/>
        </p:nvCxnSpPr>
        <p:spPr>
          <a:xfrm>
            <a:off x="4508275" y="2601513"/>
            <a:ext cx="789300" cy="663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8" name="Google Shape;178;p38"/>
          <p:cNvSpPr/>
          <p:nvPr/>
        </p:nvSpPr>
        <p:spPr>
          <a:xfrm>
            <a:off x="5297475" y="277028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38"/>
          <p:cNvCxnSpPr>
            <a:stCxn id="172" idx="3"/>
          </p:cNvCxnSpPr>
          <p:nvPr/>
        </p:nvCxnSpPr>
        <p:spPr>
          <a:xfrm>
            <a:off x="4508275" y="2601513"/>
            <a:ext cx="785400" cy="33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0" name="Google Shape;180;p38"/>
          <p:cNvSpPr/>
          <p:nvPr/>
        </p:nvSpPr>
        <p:spPr>
          <a:xfrm flipH="1">
            <a:off x="5297475" y="240338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38"/>
          <p:cNvCxnSpPr>
            <a:stCxn id="172" idx="3"/>
          </p:cNvCxnSpPr>
          <p:nvPr/>
        </p:nvCxnSpPr>
        <p:spPr>
          <a:xfrm flipH="1" rot="10800000">
            <a:off x="4508275" y="2566113"/>
            <a:ext cx="785400" cy="3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7" name="Google Shape;177;p38"/>
          <p:cNvSpPr/>
          <p:nvPr/>
        </p:nvSpPr>
        <p:spPr>
          <a:xfrm>
            <a:off x="5297475" y="3125163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8"/>
          <p:cNvSpPr/>
          <p:nvPr/>
        </p:nvSpPr>
        <p:spPr>
          <a:xfrm flipH="1">
            <a:off x="5297325" y="2034213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38"/>
          <p:cNvCxnSpPr>
            <a:stCxn id="172" idx="3"/>
            <a:endCxn id="182" idx="3"/>
          </p:cNvCxnSpPr>
          <p:nvPr/>
        </p:nvCxnSpPr>
        <p:spPr>
          <a:xfrm flipH="1" rot="10800000">
            <a:off x="4508275" y="2174613"/>
            <a:ext cx="789000" cy="426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4" name="Google Shape;184;p38"/>
          <p:cNvSpPr/>
          <p:nvPr/>
        </p:nvSpPr>
        <p:spPr>
          <a:xfrm flipH="1">
            <a:off x="5301375" y="1675075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forEach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5" name="Google Shape;185;p38"/>
          <p:cNvCxnSpPr>
            <a:stCxn id="172" idx="3"/>
            <a:endCxn id="184" idx="3"/>
          </p:cNvCxnSpPr>
          <p:nvPr/>
        </p:nvCxnSpPr>
        <p:spPr>
          <a:xfrm flipH="1" rot="10800000">
            <a:off x="4508275" y="1815513"/>
            <a:ext cx="793200" cy="7860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" name="Google Shape;186;p38"/>
          <p:cNvCxnSpPr/>
          <p:nvPr/>
        </p:nvCxnSpPr>
        <p:spPr>
          <a:xfrm flipH="1" rot="-5400000">
            <a:off x="4418475" y="2708363"/>
            <a:ext cx="1372200" cy="3861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" name="Google Shape;187;p38"/>
          <p:cNvCxnSpPr>
            <a:stCxn id="167" idx="2"/>
            <a:endCxn id="172" idx="1"/>
          </p:cNvCxnSpPr>
          <p:nvPr/>
        </p:nvCxnSpPr>
        <p:spPr>
          <a:xfrm flipH="1" rot="-5400000">
            <a:off x="1904675" y="1450812"/>
            <a:ext cx="5967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8" name="Google Shape;188;p38"/>
          <p:cNvSpPr/>
          <p:nvPr/>
        </p:nvSpPr>
        <p:spPr>
          <a:xfrm>
            <a:off x="3055325" y="3168888"/>
            <a:ext cx="1452900" cy="280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objeto Math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" name="Google Shape;189;p38"/>
          <p:cNvCxnSpPr>
            <a:stCxn id="167" idx="2"/>
            <a:endCxn id="188" idx="1"/>
          </p:cNvCxnSpPr>
          <p:nvPr/>
        </p:nvCxnSpPr>
        <p:spPr>
          <a:xfrm flipH="1" rot="-5400000">
            <a:off x="1550825" y="1804662"/>
            <a:ext cx="13044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0" name="Google Shape;190;p38"/>
          <p:cNvSpPr/>
          <p:nvPr/>
        </p:nvSpPr>
        <p:spPr>
          <a:xfrm>
            <a:off x="3055475" y="3587513"/>
            <a:ext cx="1452900" cy="280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clase date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1" name="Google Shape;191;p38"/>
          <p:cNvCxnSpPr>
            <a:stCxn id="167" idx="2"/>
          </p:cNvCxnSpPr>
          <p:nvPr/>
        </p:nvCxnSpPr>
        <p:spPr>
          <a:xfrm flipH="1" rot="-5400000">
            <a:off x="1351475" y="2004012"/>
            <a:ext cx="17031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2" name="Google Shape;192;p38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7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71" name="Google Shape;7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2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2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92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5" name="Google Shape;775;p92"/>
          <p:cNvSpPr txBox="1"/>
          <p:nvPr/>
        </p:nvSpPr>
        <p:spPr>
          <a:xfrm>
            <a:off x="657975" y="1275838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Math.random()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un número pseudo-aleatorio entre 0 y 1, siendo el 0 límite inclusivo y el 1 exclusivo.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76" name="Google Shape;776;p92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0.6609867980868442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0.09291446900104305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0.6597817047013095</a:t>
                      </a:r>
                      <a:endParaRPr sz="18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77" name="Google Shape;7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3"/>
          <p:cNvSpPr txBox="1"/>
          <p:nvPr/>
        </p:nvSpPr>
        <p:spPr>
          <a:xfrm>
            <a:off x="1340650" y="2108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3" name="Google Shape;7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9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7" name="Google Shape;787;p93"/>
          <p:cNvSpPr txBox="1"/>
          <p:nvPr/>
        </p:nvSpPr>
        <p:spPr>
          <a:xfrm>
            <a:off x="657975" y="1051150"/>
            <a:ext cx="8245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 aleatorios dentro de un rango deseado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distinto de 0-1, podemos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multiplicar su resultado por el rango esperado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 la vez podemos sumar el límite inferior si lo necesitamos: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88" name="Google Shape;788;p93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0 y 10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0 y 50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20 y 50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89" name="Google Shape;78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4"/>
          <p:cNvSpPr txBox="1"/>
          <p:nvPr/>
        </p:nvSpPr>
        <p:spPr>
          <a:xfrm>
            <a:off x="1378875" y="3661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5" name="Google Shape;7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9" name="Google Shape;799;p94"/>
          <p:cNvSpPr txBox="1"/>
          <p:nvPr/>
        </p:nvSpPr>
        <p:spPr>
          <a:xfrm>
            <a:off x="617700" y="1432075"/>
            <a:ext cx="82458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último ejemplo quiero generar números entre 20 y 50. Por eso, el rango de números es de 30 a partir del número 20 (límite inferior adicionado). Pero todos los números siguen conteniendo una larga serie de decimales.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se suele combinar con las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funciones de redondeo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números enteros aleatoriamente, que suelen ser de uso más común.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0" name="Google Shape;80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5"/>
          <p:cNvSpPr txBox="1"/>
          <p:nvPr/>
        </p:nvSpPr>
        <p:spPr>
          <a:xfrm>
            <a:off x="1340650" y="2138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REDONDEO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9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9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0" name="Google Shape;810;p95"/>
          <p:cNvSpPr txBox="1"/>
          <p:nvPr/>
        </p:nvSpPr>
        <p:spPr>
          <a:xfrm>
            <a:off x="604275" y="2978425"/>
            <a:ext cx="8245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Math.round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esta función retornará números aleatorios en el rango de 0-100 inclusive. Si usara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Math.ceil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números irían de 1 a 100, ya que siempre redondeará hacia arriba; y si usa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Math.floor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rango sería de 0 a 99.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1" name="Google Shape;8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2" name="Google Shape;812;p95"/>
          <p:cNvGraphicFramePr/>
          <p:nvPr/>
        </p:nvGraphicFramePr>
        <p:xfrm>
          <a:off x="742075" y="13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generadorNumero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()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round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generadorNumero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LA CLASE DATE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7"/>
          <p:cNvSpPr txBox="1"/>
          <p:nvPr/>
        </p:nvSpPr>
        <p:spPr>
          <a:xfrm>
            <a:off x="630450" y="219660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 en algún momento necesitemos manipular fechas dentro de los datos que manejamos. Para ésto, JavaScript posee la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Date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diseñada para representar fechas.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4" name="Google Shape;82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450" y="115247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31" name="Google Shape;83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 un objeto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genera la fecha y tiempo actual: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3" name="Google Shape;8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4" name="Google Shape;834;p98"/>
          <p:cNvGraphicFramePr/>
          <p:nvPr/>
        </p:nvGraphicFramePr>
        <p:xfrm>
          <a:off x="603338" y="22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estándar de Argentina)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9"/>
          <p:cNvSpPr txBox="1"/>
          <p:nvPr/>
        </p:nvSpPr>
        <p:spPr>
          <a:xfrm>
            <a:off x="3297450" y="2077200"/>
            <a:ext cx="25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0" name="Google Shape;8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1393950" y="1311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6" name="Google Shape;8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0"/>
          <p:cNvSpPr txBox="1"/>
          <p:nvPr/>
        </p:nvSpPr>
        <p:spPr>
          <a:xfrm>
            <a:off x="382800" y="972738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clase Date nos permite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objetos date con fechas diferentes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Puede recibir parámetros en el orden año, mes, día, hora, minutos, segundos, milisegundos (todos tipo number).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8" name="Google Shape;84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775" y="2381675"/>
            <a:ext cx="3742442" cy="24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899850" y="387375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 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trabaja Javascript para construir fechas cuenta los </a:t>
            </a:r>
            <a:r>
              <a:rPr lang="en-GB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partir del 0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(0 = enero, 11 = diciembre) y los </a:t>
            </a:r>
            <a:r>
              <a:rPr lang="en-GB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partir del 1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5" name="Google Shape;8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6" name="Google Shape;856;p101"/>
          <p:cNvGraphicFramePr/>
          <p:nvPr/>
        </p:nvGraphicFramePr>
        <p:xfrm>
          <a:off x="603350" y="12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estándar de Argentina)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estándar de Argentina)</a:t>
                      </a:r>
                      <a:endParaRPr sz="16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304813" y="3162100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mbién puede crear una fecha a partir de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formato específico: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/>
        </p:nvGraphicFramePr>
        <p:xfrm>
          <a:off x="603338" y="3657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estándar de Argentina)</a:t>
                      </a:r>
                      <a:endParaRPr sz="16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859" name="Google Shape;85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0" name="Google Shape;200;p39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6" name="Google Shape;206;p39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07" name="Google Shape;207;p39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9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39"/>
          <p:cNvSpPr txBox="1"/>
          <p:nvPr/>
        </p:nvSpPr>
        <p:spPr>
          <a:xfrm>
            <a:off x="3367575" y="3226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3365650" y="3907350"/>
            <a:ext cx="23118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3364800" y="1929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3376700" y="2610350"/>
            <a:ext cx="2299800" cy="60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6249750" y="3534100"/>
            <a:ext cx="2311800" cy="1146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2"/>
          <p:cNvSpPr txBox="1"/>
          <p:nvPr/>
        </p:nvSpPr>
        <p:spPr>
          <a:xfrm>
            <a:off x="1671150" y="23189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OBTENER UN VALOR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SINGULAR DE LA FECHA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5" name="Google Shape;8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1" name="Google Shape;87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 un objeto Date, podemos aplicar distintos métodos que nos devuelven determinados valores de la misma. 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3" name="Google Shape;87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3"/>
          <p:cNvSpPr txBox="1"/>
          <p:nvPr/>
        </p:nvSpPr>
        <p:spPr>
          <a:xfrm>
            <a:off x="5699875" y="3078675"/>
            <a:ext cx="1892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retornará el number que representa el día creado (1 = lunes, 7 = domingo)</a:t>
            </a:r>
            <a:endParaRPr/>
          </a:p>
        </p:txBody>
      </p:sp>
      <p:sp>
        <p:nvSpPr>
          <p:cNvPr id="875" name="Google Shape;875;p103"/>
          <p:cNvSpPr txBox="1"/>
          <p:nvPr/>
        </p:nvSpPr>
        <p:spPr>
          <a:xfrm>
            <a:off x="1787875" y="2426200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getMonth() </a:t>
            </a:r>
            <a:endParaRPr/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number que representa el año creado</a:t>
            </a:r>
            <a:endParaRPr/>
          </a:p>
        </p:txBody>
      </p:sp>
      <p:sp>
        <p:nvSpPr>
          <p:cNvPr id="877" name="Google Shape;877;p103"/>
          <p:cNvSpPr txBox="1"/>
          <p:nvPr/>
        </p:nvSpPr>
        <p:spPr>
          <a:xfrm>
            <a:off x="1228775" y="3143950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retornará el number que representa el mes (entre 0 y 11).</a:t>
            </a:r>
            <a:endParaRPr/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50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getFullYear()</a:t>
            </a:r>
            <a:endParaRPr/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getDay()</a:t>
            </a:r>
            <a:endParaRPr/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103"/>
          <p:cNvSpPr/>
          <p:nvPr/>
        </p:nvSpPr>
        <p:spPr>
          <a:xfrm>
            <a:off x="1950775" y="2520250"/>
            <a:ext cx="1094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5" y="2528100"/>
            <a:ext cx="1316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96" name="Google Shape;89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8" name="Google Shape;898;p104"/>
          <p:cNvGraphicFramePr/>
          <p:nvPr/>
        </p:nvGraphicFramePr>
        <p:xfrm>
          <a:off x="603338" y="172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793732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(diciembre)</a:t>
                      </a:r>
                      <a:endParaRPr sz="15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(viernes)</a:t>
                      </a:r>
                      <a:endParaRPr sz="18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5"/>
          <p:cNvSpPr txBox="1"/>
          <p:nvPr/>
        </p:nvSpPr>
        <p:spPr>
          <a:xfrm>
            <a:off x="1671150" y="20772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4" name="Google Shape;9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1393950" y="380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PRESENTACIÓN DEL </a:t>
            </a: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10" name="Google Shape;91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también tiene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 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presentan la fecha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distintos formatos posibles de tipo string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 la utilidad que queramos presentar, podemos optar por alguna de las siguientes opciones, aunque hay más disponibles que pueden investigar en la documentación (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Date - JavaScript | MDN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12" name="Google Shape;91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393950" y="7089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PRESENTACIÓN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18" name="Google Shape;91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0" name="Google Shape;920;p107"/>
          <p:cNvGraphicFramePr/>
          <p:nvPr/>
        </p:nvGraphicFramePr>
        <p:xfrm>
          <a:off x="146738" y="1644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87699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estándar de Argentina)</a:t>
                      </a:r>
                      <a:endParaRPr sz="17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8"/>
          <p:cNvSpPr txBox="1"/>
          <p:nvPr/>
        </p:nvSpPr>
        <p:spPr>
          <a:xfrm>
            <a:off x="1671150" y="20772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DIFERENCIAS ENTRE FECHAS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26" name="Google Shape;92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1393950" y="6116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ALGUNOS PUNTOS IMPORTANTES…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2" name="Google Shape;9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resultados de las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 entre fechas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generan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milisegundos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calcular la diferencia de días entre dos fechas habría que generar cálculos adicionales sobre esta diferencia en milisegundos.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librerías que solucionan estos problemas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eficiente y rápida, pero las trabajaremos en clases posteriores.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4" name="Google Shape;93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1393963" y="7089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EJEMPLOS DE DIFERENCIAS ENTRE FECHAS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0" name="Google Shape;9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2" name="Google Shape;942;p110"/>
          <p:cNvGraphicFramePr/>
          <p:nvPr/>
        </p:nvGraphicFramePr>
        <p:xfrm>
          <a:off x="1435963" y="189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62720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9" name="Google Shape;949;p111"/>
          <p:cNvGraphicFramePr/>
          <p:nvPr/>
        </p:nvGraphicFramePr>
        <p:xfrm>
          <a:off x="1435963" y="164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{608B7D3B-4E61-4E6E-9BBB-2DC7A39ED875}</a:tableStyleId>
              </a:tblPr>
              <a:tblGrid>
                <a:gridCol w="62720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inicio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"haciendo tiempo"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"El proceso tardó: 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inicio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+ 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milisegundos"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El proceso tardó: 396 milisegundos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50" name="Google Shape;950;p111"/>
          <p:cNvSpPr txBox="1"/>
          <p:nvPr/>
        </p:nvSpPr>
        <p:spPr>
          <a:xfrm>
            <a:off x="1393963" y="7089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EJEMPLOS DE DIFERENCIAS ENTRE FECHAS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7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2"/>
          <p:cNvSpPr txBox="1"/>
          <p:nvPr>
            <p:ph type="title"/>
          </p:nvPr>
        </p:nvSpPr>
        <p:spPr>
          <a:xfrm>
            <a:off x="761250" y="4377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¡VAMOS A PRACTICAR LO VISTO!</a:t>
            </a:r>
            <a:endParaRPr i="1"/>
          </a:p>
        </p:txBody>
      </p:sp>
      <p:pic>
        <p:nvPicPr>
          <p:cNvPr id="956" name="Google Shape;9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425" y="1378350"/>
            <a:ext cx="6151149" cy="30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57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3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PRE-ENTREGA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Llegamos al final d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módulo y con el, llegaron las consignas de la primera pre-entrega del curso. La misma, incluye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previas.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3" name="Google Shape;96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4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14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primera pre-entr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ega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1" name="Google Shape;971;p114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2" name="Google Shape;97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114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974" name="Google Shape;974;p114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114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114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114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14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79" name="Google Shape;979;p114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0" name="Google Shape;980;p114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981" name="Google Shape;981;p114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3" name="Google Shape;983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5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0" name="Google Shape;99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564175"/>
            <a:ext cx="4105260" cy="27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15"/>
          <p:cNvSpPr txBox="1"/>
          <p:nvPr/>
        </p:nvSpPr>
        <p:spPr>
          <a:xfrm>
            <a:off x="4458600" y="1786125"/>
            <a:ext cx="45243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HTML del proyecto.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de JS necesarias.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esenciales del proceso a simular.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de JS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 - </a:t>
            </a:r>
            <a:endParaRPr sz="1700">
              <a:solidFill>
                <a:srgbClr val="9CCC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búsqueda y filtrado sobre el Array -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2" name="Google Shape;99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177" y="18472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427" y="21419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677" y="261915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227" y="291390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577" y="31468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027" y="3746925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16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4" name="Google Shape;1004;p116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entregar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la estructura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proyecto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, las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ariables de JS necesarias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y los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bjetos de JS,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correspondientes a la primera entrega de tu proyecto final.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05" name="Google Shape;100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1" name="Google Shape;1011;p117"/>
          <p:cNvGraphicFramePr/>
          <p:nvPr/>
        </p:nvGraphicFramePr>
        <p:xfrm>
          <a:off x="153250" y="9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{BF4D6316-D2C4-43C1-A61C-8A39034758BA}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 hMerge="1"/>
              </a:tr>
              <a:tr h="10859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bien, por el momento solo podemos hacer entradas con prompt() y salidas con alert() o console.log(), es suficiente para empezar a pensar el proceso a simular en términos de entradas, variables, estructuras, funciones, métodos y salidas. Verificar Rúbrica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988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odificar la funcionalidad inicial del simulador.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Identif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icar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flujo de trabajo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script en términos de captura de entradas ingresadas por el usuario, procesamiento esencial del simulador y notificación de resultados en forma de salida.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&gt;&gt;Objetivos Específicos: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apturar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entradas 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mediante prompt().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variables y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objetos necesarios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simular el proceso seleccionado.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funciones y/o métodos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realizar operaciones (suma, resta, concatenación, división, porcentaje, etc).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Efectuar una salida, que es el resultado de los datos procesados, la cual puede hacerse por alert() o console.log().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12" name="Google Shape;101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8" name="Google Shape;1018;p118"/>
          <p:cNvGraphicFramePr/>
          <p:nvPr/>
        </p:nvGraphicFramePr>
        <p:xfrm>
          <a:off x="153250" y="9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{BF4D6316-D2C4-43C1-A61C-8A39034758BA}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 hMerge="1"/>
              </a:tr>
              <a:tr h="26988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 tener en cuenta: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estructura hace referencia a el html y css, correspondientes al armado de la página general, pero que el JS que se evalúa, aún no está interactuando con ella.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HTML del proyecto.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Variables de JS necesarias.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Funciones esenciales del proceso a simular.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Objetos de JS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Arrays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de búsqueda y filtrado sobre el Array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24" name="Google Shape;102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30" name="Google Shape;1030;p120"/>
          <p:cNvSpPr txBox="1"/>
          <p:nvPr/>
        </p:nvSpPr>
        <p:spPr>
          <a:xfrm>
            <a:off x="2180400" y="2623175"/>
            <a:ext cx="47832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 de orden superior o Higher Order Functions.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de búsqueda y transformación.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 Math: Propiedades y métodos.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Date: Constructor, Valor, Presentación y Diferencias entre fechas.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1036" name="Google Shape;103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761250" y="6201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¡EMPECEMOS!</a:t>
            </a:r>
            <a:endParaRPr i="1"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63" y="1453325"/>
            <a:ext cx="4460684" cy="28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42" name="Google Shape;104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